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0916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92ec249af00a8cc4a91#tid=68f6fb577025800008f0857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第二册  SJ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610a333d8?vcp=1&amp;pid=2f62c1170&amp;color=61,88,159&amp;vtp=1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B组·应考能力</a:t>
            </a:r>
            <a:endParaRPr lang="en-US" altLang="zh-CN" sz="2400" dirty="0"/>
          </a:p>
        </p:txBody>
      </p:sp>
      <p:pic>
        <p:nvPicPr>
          <p:cNvPr id="3" name="QO_4_BD.27_1#7eacf2212?htil=1&amp;vcp=1&amp;vop=1&amp;pid=610a333d8&amp;color=36,64,97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72257" y="1275548"/>
            <a:ext cx="2706624" cy="1993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4_BD.27_2#7eacf2212?htil=1&amp;vcp=1&amp;vop=1&amp;pid=610a333d8&amp;color=36,64,97&amp;vtp=1&amp;bbb=1&amp;hb=1&amp;hs=1"/>
          <p:cNvSpPr/>
          <p:nvPr/>
        </p:nvSpPr>
        <p:spPr>
          <a:xfrm>
            <a:off x="539496" y="1202396"/>
            <a:ext cx="8275320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7.〈要点5〉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从某企业生产的某种产品中抽取100件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，测量这些产品的一项质量指标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值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，由测量结果得频率分布直方图如图．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BD.28_1#bcf6fefd5?htil=1&amp;vcp=1&amp;vop=1&amp;pid=7eacf2212&amp;color=36,64,97&amp;vtp=1&amp;bbb=1&amp;hb=1&amp;hs=1"/>
              <p:cNvSpPr/>
              <p:nvPr/>
            </p:nvSpPr>
            <p:spPr>
              <a:xfrm>
                <a:off x="539496" y="1984081"/>
                <a:ext cx="827532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（1）估计这100件产品该项质量指标值的样本平均数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（同一组中的数据用该组区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间的中点值作代表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O_5_BD.28_1#bcf6fefd5?htil=1&amp;vcp=1&amp;vop=1&amp;pid=7eacf2212&amp;color=36,64,97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84081"/>
                <a:ext cx="8275320" cy="773240"/>
              </a:xfrm>
              <a:prstGeom prst="rect">
                <a:avLst/>
              </a:prstGeom>
              <a:blipFill>
                <a:blip r:embed="rId4"/>
                <a:stretch>
                  <a:fillRect l="-1769" r="-221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N.29_1#bcf6fefd5?htil=1&amp;vcp=1&amp;vop=1&amp;pid=7eacf2212&amp;color=36,64,97&amp;vtp=1&amp;bbb=1&amp;hb=1&amp;hs=1"/>
              <p:cNvSpPr/>
              <p:nvPr/>
            </p:nvSpPr>
            <p:spPr>
              <a:xfrm>
                <a:off x="539496" y="2809771"/>
                <a:ext cx="827532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】样本平均数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5×0.010+15×0.020+25×0.030+35×0.025+45×0.015</m:t>
                        </m:r>
                      </m:e>
                    </m:d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×10=26.5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O_5_AN.29_1#bcf6fefd5?htil=1&amp;vcp=1&amp;vop=1&amp;pid=7eacf2212&amp;color=36,64,97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09771"/>
                <a:ext cx="8275320" cy="773240"/>
              </a:xfrm>
              <a:prstGeom prst="rect">
                <a:avLst/>
              </a:prstGeom>
              <a:blipFill>
                <a:blip r:embed="rId5"/>
                <a:stretch>
                  <a:fillRect l="-1769" r="-1621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5_BD.30_1#a5146e931?vcp=1&amp;vop=1&amp;pid=7eacf2212&amp;color=36,64,97&amp;vtp=1&amp;bbb=1&amp;hb=1&amp;hs=1"/>
              <p:cNvSpPr/>
              <p:nvPr/>
            </p:nvSpPr>
            <p:spPr>
              <a:xfrm>
                <a:off x="539496" y="3585551"/>
                <a:ext cx="11109960" cy="11919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（2）该产品的该项质量指标值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Z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服从正态分布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，用样本平均数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m:rPr>
                            <m:sty m:val="p"/>
                          </m:rPr>
                          <a:rPr lang="en-US" altLang="zh-CN" sz="180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x</m:t>
                        </m:r>
                      </m:e>
                    </m:ba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作为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的估计值，利用该正态分布，求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Z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落在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26.5,46.5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内的概率.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附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𝜎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</m:e>
                    </m:d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≈0.683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</m:e>
                    </m:d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≈0.954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O_5_BD.30_1#a5146e931?vcp=1&amp;vop=1&amp;pid=7eacf2212&amp;color=36,64,97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85551"/>
                <a:ext cx="11109960" cy="1191959"/>
              </a:xfrm>
              <a:prstGeom prst="rect">
                <a:avLst/>
              </a:prstGeom>
              <a:blipFill>
                <a:blip r:embed="rId6"/>
                <a:stretch>
                  <a:fillRect l="-1317" r="-714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O_5_AN.31_1#a5146e931?vcp=1&amp;vop=1&amp;pid=7eacf2212&amp;color=36,64,97&amp;vtp=1&amp;bbb=1"/>
              <p:cNvSpPr/>
              <p:nvPr/>
            </p:nvSpPr>
            <p:spPr>
              <a:xfrm>
                <a:off x="539496" y="4779351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【解】由（1）可知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=26.5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，从而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(26.5,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26.5&lt;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𝑍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&lt;46.5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𝑍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𝑍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×0.954=0.477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落在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26.5,46.5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内的概率约为0.477.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8" name="QO_5_AN.31_1#a5146e931?vcp=1&amp;vop=1&amp;pid=7eacf221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779351"/>
                <a:ext cx="11109960" cy="1192340"/>
              </a:xfrm>
              <a:prstGeom prst="rect">
                <a:avLst/>
              </a:prstGeom>
              <a:blipFill>
                <a:blip r:embed="rId7"/>
                <a:stretch>
                  <a:fillRect l="-1317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393f54511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393f54511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第8章</a:t>
            </a:r>
            <a:endParaRPr lang="en-US" altLang="zh-CN" sz="5400" dirty="0"/>
          </a:p>
        </p:txBody>
      </p:sp>
      <p:sp>
        <p:nvSpPr>
          <p:cNvPr id="4" name="C_1_BD#393f54511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概率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2f62c1170.fixed?vcp=1&amp;pid=393f5451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2f62c1170.fixed?vcp=1&amp;pid=393f54511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8.3</a:t>
            </a:r>
            <a:endParaRPr lang="en-US" altLang="zh-CN" sz="5400" dirty="0"/>
          </a:p>
        </p:txBody>
      </p:sp>
      <p:sp>
        <p:nvSpPr>
          <p:cNvPr id="4" name="C_2_BD#2f62c1170.fixed?vcp=1&amp;pid=393f54511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正态分布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e28d0183d?vcp=1&amp;pid=2f62c1170&amp;color=61,88,159&amp;vtp=1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A组·学业基础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1_1#821e835fb?vaa=1&amp;vcp=1&amp;vop=1&amp;pid=e28d0183d&amp;color=36,64,97&amp;vtp=1&amp;bbb=1"/>
              <p:cNvSpPr/>
              <p:nvPr/>
            </p:nvSpPr>
            <p:spPr>
              <a:xfrm>
                <a:off x="539496" y="1202396"/>
                <a:ext cx="11109960" cy="54629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设随机变量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的概率分布密度函数是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e>
                        </m:rad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zh-CN" sz="1800" b="0" i="1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244061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  <m:r>
                                      <a:rPr lang="en-US" altLang="zh-CN" sz="1800" b="0" i="0">
                                        <a:solidFill>
                                          <a:srgbClr val="244061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−1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1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𝑹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的值是(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C_4_BD.1_1#821e835fb?vaa=1&amp;vcp=1&amp;vop=1&amp;pid=e28d0183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546291"/>
              </a:xfrm>
              <a:prstGeom prst="rect">
                <a:avLst/>
              </a:prstGeom>
              <a:blipFill>
                <a:blip r:embed="rId3"/>
                <a:stretch>
                  <a:fillRect l="-1317" b="-122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3_1#821e835fb.bracket?vaa=1&amp;vcp=1&amp;vop=1&amp;pid=e28d0183d&amp;color=36,64,97&amp;vpa=1&amp;vtp=1"/>
          <p:cNvSpPr/>
          <p:nvPr/>
        </p:nvSpPr>
        <p:spPr>
          <a:xfrm>
            <a:off x="10480294" y="1406803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5" name="QC_4_BD.1_2#821e835fb.choices?vaa=1&amp;vcp=1&amp;vop=1&amp;pid=e28d0183d&amp;color=36,64,97&amp;vtp=1&amp;bbb=1"/>
          <p:cNvSpPr/>
          <p:nvPr/>
        </p:nvSpPr>
        <p:spPr>
          <a:xfrm>
            <a:off x="539496" y="1760625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.5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B.9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C.3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.2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2_1#821e835fb?vaa=1&amp;vcp=1&amp;vop=1&amp;pid=e28d0183d&amp;color=36,64,97&amp;vtp=1&amp;bbb=1"/>
              <p:cNvSpPr/>
              <p:nvPr/>
            </p:nvSpPr>
            <p:spPr>
              <a:xfrm>
                <a:off x="539496" y="2125115"/>
                <a:ext cx="11109960" cy="54629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e>
                        </m:rad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−1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.故选C.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4_AS.2_1#821e835fb?vaa=1&amp;vcp=1&amp;vop=1&amp;pid=e28d0183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25115"/>
                <a:ext cx="11109960" cy="546291"/>
              </a:xfrm>
              <a:prstGeom prst="rect">
                <a:avLst/>
              </a:prstGeom>
              <a:blipFill>
                <a:blip r:embed="rId4"/>
                <a:stretch>
                  <a:fillRect l="-1317" b="-1236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5_1#5293edbc3?vaa=1&amp;vcp=1&amp;vop=1&amp;pid=e28d0183d&amp;color=36,64,97&amp;vtp=1&amp;bt=1&amp;bbb=1"/>
              <p:cNvSpPr/>
              <p:nvPr/>
            </p:nvSpPr>
            <p:spPr>
              <a:xfrm>
                <a:off x="539496" y="2329007"/>
                <a:ext cx="11295063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〈要点2〉已知随机变量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5,1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4&lt;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&lt;6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3&lt;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&lt;7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3&lt;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&lt;6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4_BD.5_1#5293edbc3?vaa=1&amp;vcp=1&amp;vop=1&amp;pid=e28d0183d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29007"/>
                <a:ext cx="11295063" cy="360680"/>
              </a:xfrm>
              <a:prstGeom prst="rect">
                <a:avLst/>
              </a:prstGeom>
              <a:blipFill>
                <a:blip r:embed="rId3"/>
                <a:stretch>
                  <a:fillRect l="-1296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7_1#5293edbc3.bracket?vaa=1&amp;vcp=1&amp;vop=1&amp;pid=e28d0183d&amp;color=36,64,97&amp;vpa=2&amp;vtp=1"/>
          <p:cNvSpPr/>
          <p:nvPr/>
        </p:nvSpPr>
        <p:spPr>
          <a:xfrm>
            <a:off x="11092688" y="2408509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5_2#5293edbc3.choices?vaa=1&amp;vcp=1&amp;vop=1&amp;pid=e28d0183d&amp;color=36,64,97&amp;vtp=1&amp;bbb=1"/>
              <p:cNvSpPr/>
              <p:nvPr/>
            </p:nvSpPr>
            <p:spPr>
              <a:xfrm>
                <a:off x="539496" y="2701118"/>
                <a:ext cx="11109960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863215" algn="l"/>
                    <a:tab pos="5701030" algn="l"/>
                    <a:tab pos="85261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5_2#5293edbc3.choices?vaa=1&amp;vcp=1&amp;vop=1&amp;pid=e28d0183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01118"/>
                <a:ext cx="11109960" cy="525463"/>
              </a:xfrm>
              <a:prstGeom prst="rect">
                <a:avLst/>
              </a:prstGeom>
              <a:blipFill>
                <a:blip r:embed="rId4"/>
                <a:stretch>
                  <a:fillRect l="-1317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6_1#5293edbc3?vaa=1&amp;vcp=1&amp;vop=1&amp;pid=e28d0183d&amp;color=36,64,97&amp;vtp=1&amp;bbb=1"/>
              <p:cNvSpPr/>
              <p:nvPr/>
            </p:nvSpPr>
            <p:spPr>
              <a:xfrm>
                <a:off x="539496" y="3227343"/>
                <a:ext cx="11109960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随机变量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5,1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4&lt;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&lt;6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3&lt;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&lt;7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5&lt;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&lt;6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3&lt;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&lt;5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3&lt;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&lt;6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4_AS.6_1#5293edbc3?vaa=1&amp;vcp=1&amp;vop=1&amp;pid=e28d0183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27343"/>
                <a:ext cx="11109960" cy="1257300"/>
              </a:xfrm>
              <a:prstGeom prst="rect">
                <a:avLst/>
              </a:prstGeom>
              <a:blipFill>
                <a:blip r:embed="rId5"/>
                <a:stretch>
                  <a:fillRect l="-1317" b="-62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9_1#84cffdf8f?vaa=1&amp;vcp=1&amp;vop=1&amp;pid=e28d0183d&amp;color=36,64,97&amp;vtp=1&amp;bt=1&amp;bbb=1&amp;hb=1"/>
              <p:cNvSpPr/>
              <p:nvPr/>
            </p:nvSpPr>
            <p:spPr>
              <a:xfrm>
                <a:off x="539496" y="2546051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（多选）设随机变量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服从正态分布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4,4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&lt;2−3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&gt;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+6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的值可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4_BD.9_1#84cffdf8f?vaa=1&amp;vcp=1&amp;vop=1&amp;pid=e28d0183d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46051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r="-439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1_1#84cffdf8f.bracket?vaa=1&amp;vcp=1&amp;vop=1&amp;pid=e28d0183d&amp;color=36,64,97&amp;vpa=3&amp;vtp=1&amp;bbb=1"/>
          <p:cNvSpPr/>
          <p:nvPr/>
        </p:nvSpPr>
        <p:spPr>
          <a:xfrm>
            <a:off x="1171321" y="3046558"/>
            <a:ext cx="55245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4_BD.9_2#84cffdf8f.choices?vaa=1&amp;vcp=1&amp;vop=1&amp;pid=e28d0183d&amp;color=36,64,97&amp;vtp=1&amp;bbb=1"/>
          <p:cNvSpPr/>
          <p:nvPr/>
        </p:nvSpPr>
        <p:spPr>
          <a:xfrm>
            <a:off x="539496" y="3366152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.0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B.1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C.2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.3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10_1#84cffdf8f?vaa=1&amp;vcp=1&amp;vop=1&amp;pid=e28d0183d&amp;color=36,64,97&amp;vtp=1&amp;bbb=1&amp;hb=1"/>
              <p:cNvSpPr/>
              <p:nvPr/>
            </p:nvSpPr>
            <p:spPr>
              <a:xfrm>
                <a:off x="539496" y="3739469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由题知正态分布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4,4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的图象关于直线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对称，故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2−3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+6=8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4_AS.10_1#84cffdf8f?vaa=1&amp;vcp=1&amp;vop=1&amp;pid=e28d0183d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39469"/>
                <a:ext cx="11109960" cy="773240"/>
              </a:xfrm>
              <a:prstGeom prst="rect">
                <a:avLst/>
              </a:prstGeom>
              <a:blipFill>
                <a:blip r:embed="rId4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3_1#31fbc011e?vaa=1&amp;vcp=1&amp;vop=1&amp;pid=e28d0183d&amp;color=36,64,97&amp;vtp=1&amp;bt=1&amp;bbb=1&amp;hb=1"/>
              <p:cNvSpPr/>
              <p:nvPr/>
            </p:nvSpPr>
            <p:spPr>
              <a:xfrm>
                <a:off x="539496" y="1967344"/>
                <a:ext cx="11109960" cy="1227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4.〈要点3〉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[吉林长春2024调研]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现实世界中的很多随机变量遵循正态分布.例如反复测量某个物理量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，其测量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误差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通常被认为服从正态分布.若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次测量某个物理量，其测量误差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，要控制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的概率不大于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0.003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，至少要测量的次数为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参考数据：若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d>
                      <m:d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𝜎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</m:e>
                    </m:d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≈0.997)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4_BD.13_1#31fbc011e?vaa=1&amp;vcp=1&amp;vop=1&amp;pid=e28d0183d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67344"/>
                <a:ext cx="11109960" cy="1227455"/>
              </a:xfrm>
              <a:prstGeom prst="rect">
                <a:avLst/>
              </a:prstGeom>
              <a:blipFill>
                <a:blip r:embed="rId3"/>
                <a:stretch>
                  <a:fillRect l="-1317" r="-1098" b="-114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5_1#31fbc011e.bracket?vaa=1&amp;vcp=1&amp;vop=1&amp;pid=e28d0183d&amp;color=36,64,97&amp;vpa=4&amp;vtp=1"/>
          <p:cNvSpPr/>
          <p:nvPr/>
        </p:nvSpPr>
        <p:spPr>
          <a:xfrm>
            <a:off x="9945751" y="2919208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4_BD.13_2#31fbc011e.choices?vaa=1&amp;vcp=1&amp;vop=1&amp;pid=e28d0183d&amp;color=36,64,97&amp;vtp=1&amp;bbb=1"/>
          <p:cNvSpPr/>
          <p:nvPr/>
        </p:nvSpPr>
        <p:spPr>
          <a:xfrm>
            <a:off x="539496" y="3195560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.141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B.128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C.288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.512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14_1#31fbc011e?vaa=1&amp;vcp=1&amp;vop=1&amp;pid=e28d0183d&amp;color=36,64,97&amp;vtp=1&amp;bbb=1"/>
              <p:cNvSpPr/>
              <p:nvPr/>
            </p:nvSpPr>
            <p:spPr>
              <a:xfrm>
                <a:off x="539496" y="3560050"/>
                <a:ext cx="11109960" cy="1536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根据题意得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≥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≤0.003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≥1−0.003=0.997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≥0.997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&lt;3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≈0.997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den>
                        </m:f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≥288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，所以至少要测量的次数为288.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4_AS.14_1#31fbc011e?vaa=1&amp;vcp=1&amp;vop=1&amp;pid=e28d0183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60050"/>
                <a:ext cx="11109960" cy="1536700"/>
              </a:xfrm>
              <a:prstGeom prst="rect">
                <a:avLst/>
              </a:prstGeom>
              <a:blipFill>
                <a:blip r:embed="rId4"/>
                <a:stretch>
                  <a:fillRect l="-1317" b="-11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7_1#32cc8d93b?vaa=1&amp;vcp=1&amp;vop=1&amp;pid=e28d0183d&amp;color=36,64,97&amp;vtp=1&amp;bt=1&amp;bbb=1&amp;hb=1"/>
              <p:cNvSpPr/>
              <p:nvPr/>
            </p:nvSpPr>
            <p:spPr>
              <a:xfrm>
                <a:off x="539496" y="1044689"/>
                <a:ext cx="11109960" cy="1570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5.〈要点4〉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在统计中为了方便在不同分布的各个原始数据之间进行比较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，常将正态分布转化为标准正态分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布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．如果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，那么对任意的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，通常记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𝛷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．某校高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三某次考试的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500名学生的成绩近似服从正态分布，且整个年级成绩的平均分为470，标准差为50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𝛷</m:t>
                    </m:r>
                    <m:d>
                      <m:d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1.5</m:t>
                        </m:r>
                      </m:e>
                    </m:d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≈0.9332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，则成绩落在区间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395,545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内的人数大约为（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结果四舍五入取整）(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4_BD.17_1#32cc8d93b?vaa=1&amp;vcp=1&amp;vop=1&amp;pid=e28d0183d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044689"/>
                <a:ext cx="11109960" cy="1570355"/>
              </a:xfrm>
              <a:prstGeom prst="rect">
                <a:avLst/>
              </a:prstGeom>
              <a:blipFill>
                <a:blip r:embed="rId3"/>
                <a:stretch>
                  <a:fillRect l="-1317" r="-165" b="-891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9_1#32cc8d93b.bracket?vaa=1&amp;vcp=1&amp;vop=1&amp;pid=e28d0183d&amp;color=36,64,97&amp;vpa=5&amp;vtp=1"/>
          <p:cNvSpPr/>
          <p:nvPr/>
        </p:nvSpPr>
        <p:spPr>
          <a:xfrm>
            <a:off x="9058656" y="2348534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4_BD.17_2#32cc8d93b.choices?vaa=1&amp;vcp=1&amp;vop=1&amp;pid=e28d0183d&amp;color=36,64,97&amp;vtp=1&amp;bbb=1"/>
          <p:cNvSpPr/>
          <p:nvPr/>
        </p:nvSpPr>
        <p:spPr>
          <a:xfrm>
            <a:off x="539496" y="2625394"/>
            <a:ext cx="11109960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1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262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300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366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400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18_1#32cc8d93b?vaa=1&amp;vcp=1&amp;vop=1&amp;pid=e28d0183d&amp;color=36,64,97&amp;vtp=1&amp;bbb=1&amp;hb=1"/>
              <p:cNvSpPr/>
              <p:nvPr/>
            </p:nvSpPr>
            <p:spPr>
              <a:xfrm>
                <a:off x="539496" y="3032746"/>
                <a:ext cx="11109960" cy="2805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因为整个年级成绩的平均分为470，标准差为50，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=470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，则学生的成绩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470,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395&lt;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𝑍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&lt;545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395−470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50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𝑍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545−470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50</m:t>
                            </m:r>
                          </m:den>
                        </m:f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−1.5&lt;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𝑍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&lt;1.5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𝛷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1.5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≈0.933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𝑍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&lt;1.5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≈0.933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−1.5&lt;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𝑍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&lt;1.5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=2[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𝑍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&lt;1.5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−0.5]≈0.866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故成绩落在区间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395,545</m:t>
                        </m:r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内的人数大约为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500×0.866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4≈1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.故选B．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4_AS.18_1#32cc8d93b?vaa=1&amp;vcp=1&amp;vop=1&amp;pid=e28d0183d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32746"/>
                <a:ext cx="11109960" cy="2805240"/>
              </a:xfrm>
              <a:prstGeom prst="rect">
                <a:avLst/>
              </a:prstGeom>
              <a:blipFill>
                <a:blip r:embed="rId4"/>
                <a:stretch>
                  <a:fillRect l="-1317" b="-49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21_1#14fa48373?vaa=1&amp;vcp=1&amp;vop=1&amp;pid=e28d0183d&amp;color=36,64,97&amp;vtp=1&amp;bt=1&amp;bbb=1&amp;hb=1"/>
              <p:cNvSpPr/>
              <p:nvPr/>
            </p:nvSpPr>
            <p:spPr>
              <a:xfrm>
                <a:off x="539496" y="1557706"/>
                <a:ext cx="11109960" cy="833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6.〈易错点〉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e>
                        </m:rad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zh-CN" sz="1800" b="0" i="1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244061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  <m:r>
                                      <a:rPr lang="en-US" altLang="zh-CN" sz="1800" b="0" i="0">
                                        <a:solidFill>
                                          <a:srgbClr val="244061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−</m:t>
                                    </m:r>
                                    <m:r>
                                      <a:rPr lang="en-US" altLang="zh-CN" sz="1800" b="0" i="0">
                                        <a:solidFill>
                                          <a:srgbClr val="244061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𝜇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𝜎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的图象如图所示，则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的数学期望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方差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4_BD.21_1#14fa48373?vaa=1&amp;vcp=1&amp;vop=1&amp;pid=e28d0183d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557706"/>
                <a:ext cx="11109960" cy="833755"/>
              </a:xfrm>
              <a:prstGeom prst="rect">
                <a:avLst/>
              </a:prstGeom>
              <a:blipFill>
                <a:blip r:embed="rId3"/>
                <a:stretch>
                  <a:fillRect l="-1317" r="-274" b="-1764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4_AN.22_1#14fa48373.blank?vaa=1&amp;vcp=1&amp;vop=1&amp;pid=e28d0183d&amp;color=36,64,97&amp;vpa=6&amp;vtp=1"/>
          <p:cNvSpPr/>
          <p:nvPr/>
        </p:nvSpPr>
        <p:spPr>
          <a:xfrm>
            <a:off x="545052" y="1988871"/>
            <a:ext cx="280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</a:t>
            </a:r>
            <a:endParaRPr lang="en-US" altLang="zh-CN" dirty="0"/>
          </a:p>
        </p:txBody>
      </p:sp>
      <p:sp>
        <p:nvSpPr>
          <p:cNvPr id="4" name="QB_4_AN.25_1#14fa48373.blank?vaa=1&amp;vcp=1&amp;vop=1&amp;pid=e28d0183d&amp;color=36,64,97&amp;vpa=7&amp;vtp=1"/>
          <p:cNvSpPr/>
          <p:nvPr/>
        </p:nvSpPr>
        <p:spPr>
          <a:xfrm>
            <a:off x="2317083" y="1988871"/>
            <a:ext cx="280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endParaRPr lang="en-US" altLang="zh-CN" dirty="0"/>
          </a:p>
        </p:txBody>
      </p:sp>
      <p:pic>
        <p:nvPicPr>
          <p:cNvPr id="5" name="QB_4_BD.23_1#14fa48373?vaa=1&amp;vcp=1&amp;vop=1&amp;pid=e28d0183d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54296" y="2518903"/>
            <a:ext cx="2880360" cy="186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4_AS.24_1#14fa48373?vaa=1&amp;vcp=1&amp;vop=1&amp;pid=e28d0183d&amp;color=36,64,97&amp;vtp=1&amp;bbb=1"/>
              <p:cNvSpPr/>
              <p:nvPr/>
            </p:nvSpPr>
            <p:spPr>
              <a:xfrm>
                <a:off x="539496" y="4512804"/>
                <a:ext cx="11109960" cy="990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由题图可知，当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e>
                        </m:rad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−</m:t>
                                    </m:r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𝜇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𝜎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取得最大值，最大值为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，故数学期望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，方差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B_4_AS.24_1#14fa48373?vaa=1&amp;vcp=1&amp;vop=1&amp;pid=e28d0183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512804"/>
                <a:ext cx="11109960" cy="990600"/>
              </a:xfrm>
              <a:prstGeom prst="rect">
                <a:avLst/>
              </a:prstGeom>
              <a:blipFill>
                <a:blip r:embed="rId5"/>
                <a:stretch>
                  <a:fillRect l="-1317" b="-67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709</Words>
  <Application>Microsoft Office PowerPoint</Application>
  <PresentationFormat>宽屏</PresentationFormat>
  <Paragraphs>71</Paragraphs>
  <Slides>10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仿宋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2025-10-21T08:59:35Z</dcterms:created>
  <dcterms:modified xsi:type="dcterms:W3CDTF">2025-10-21T09:01:26Z</dcterms:modified>
  <cp:category/>
  <cp:contentStatus/>
</cp:coreProperties>
</file>